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59"/>
  </p:notesMasterIdLst>
  <p:handoutMasterIdLst>
    <p:handoutMasterId r:id="rId60"/>
  </p:handoutMasterIdLst>
  <p:sldIdLst>
    <p:sldId id="544" r:id="rId2"/>
    <p:sldId id="555" r:id="rId3"/>
    <p:sldId id="548" r:id="rId4"/>
    <p:sldId id="552" r:id="rId5"/>
    <p:sldId id="553" r:id="rId6"/>
    <p:sldId id="550" r:id="rId7"/>
    <p:sldId id="549" r:id="rId8"/>
    <p:sldId id="546" r:id="rId9"/>
    <p:sldId id="500" r:id="rId10"/>
    <p:sldId id="348" r:id="rId11"/>
    <p:sldId id="349" r:id="rId12"/>
    <p:sldId id="350" r:id="rId13"/>
    <p:sldId id="351" r:id="rId14"/>
    <p:sldId id="556" r:id="rId15"/>
    <p:sldId id="557" r:id="rId16"/>
    <p:sldId id="559" r:id="rId17"/>
    <p:sldId id="564" r:id="rId18"/>
    <p:sldId id="561" r:id="rId19"/>
    <p:sldId id="565" r:id="rId20"/>
    <p:sldId id="566" r:id="rId21"/>
    <p:sldId id="567" r:id="rId22"/>
    <p:sldId id="568" r:id="rId23"/>
    <p:sldId id="569" r:id="rId24"/>
    <p:sldId id="571" r:id="rId25"/>
    <p:sldId id="531" r:id="rId26"/>
    <p:sldId id="533" r:id="rId27"/>
    <p:sldId id="534" r:id="rId28"/>
    <p:sldId id="537" r:id="rId29"/>
    <p:sldId id="538" r:id="rId30"/>
    <p:sldId id="539" r:id="rId31"/>
    <p:sldId id="535" r:id="rId32"/>
    <p:sldId id="570" r:id="rId33"/>
    <p:sldId id="572" r:id="rId34"/>
    <p:sldId id="532" r:id="rId35"/>
    <p:sldId id="509" r:id="rId36"/>
    <p:sldId id="573" r:id="rId37"/>
    <p:sldId id="521" r:id="rId38"/>
    <p:sldId id="518" r:id="rId39"/>
    <p:sldId id="510" r:id="rId40"/>
    <p:sldId id="543" r:id="rId41"/>
    <p:sldId id="511" r:id="rId42"/>
    <p:sldId id="513" r:id="rId43"/>
    <p:sldId id="526" r:id="rId44"/>
    <p:sldId id="525" r:id="rId45"/>
    <p:sldId id="530" r:id="rId46"/>
    <p:sldId id="516" r:id="rId47"/>
    <p:sldId id="545" r:id="rId48"/>
    <p:sldId id="288" r:id="rId49"/>
    <p:sldId id="298" r:id="rId50"/>
    <p:sldId id="506" r:id="rId51"/>
    <p:sldId id="523" r:id="rId52"/>
    <p:sldId id="524" r:id="rId53"/>
    <p:sldId id="554" r:id="rId54"/>
    <p:sldId id="499" r:id="rId55"/>
    <p:sldId id="359" r:id="rId56"/>
    <p:sldId id="306" r:id="rId57"/>
    <p:sldId id="54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55"/>
            <p14:sldId id="548"/>
            <p14:sldId id="552"/>
            <p14:sldId id="553"/>
            <p14:sldId id="550"/>
            <p14:sldId id="549"/>
            <p14:sldId id="546"/>
            <p14:sldId id="500"/>
            <p14:sldId id="348"/>
            <p14:sldId id="349"/>
            <p14:sldId id="350"/>
            <p14:sldId id="351"/>
            <p14:sldId id="556"/>
            <p14:sldId id="557"/>
            <p14:sldId id="559"/>
            <p14:sldId id="564"/>
            <p14:sldId id="561"/>
            <p14:sldId id="565"/>
            <p14:sldId id="566"/>
            <p14:sldId id="567"/>
            <p14:sldId id="568"/>
            <p14:sldId id="569"/>
            <p14:sldId id="571"/>
            <p14:sldId id="531"/>
            <p14:sldId id="533"/>
            <p14:sldId id="534"/>
            <p14:sldId id="537"/>
            <p14:sldId id="538"/>
            <p14:sldId id="539"/>
            <p14:sldId id="535"/>
            <p14:sldId id="570"/>
            <p14:sldId id="572"/>
            <p14:sldId id="532"/>
            <p14:sldId id="509"/>
            <p14:sldId id="573"/>
            <p14:sldId id="521"/>
            <p14:sldId id="518"/>
            <p14:sldId id="510"/>
            <p14:sldId id="543"/>
            <p14:sldId id="511"/>
            <p14:sldId id="513"/>
            <p14:sldId id="526"/>
            <p14:sldId id="525"/>
            <p14:sldId id="530"/>
            <p14:sldId id="516"/>
            <p14:sldId id="545"/>
            <p14:sldId id="288"/>
            <p14:sldId id="298"/>
            <p14:sldId id="506"/>
            <p14:sldId id="523"/>
            <p14:sldId id="524"/>
            <p14:sldId id="554"/>
            <p14:sldId id="499"/>
            <p14:sldId id="359"/>
            <p14:sldId id="306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CC00"/>
    <a:srgbClr val="FF0000"/>
    <a:srgbClr val="800080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903" autoAdjust="0"/>
    <p:restoredTop sz="87199" autoAdjust="0"/>
  </p:normalViewPr>
  <p:slideViewPr>
    <p:cSldViewPr>
      <p:cViewPr varScale="1">
        <p:scale>
          <a:sx n="140" d="100"/>
          <a:sy n="140" d="100"/>
        </p:scale>
        <p:origin x="74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Generic: what would convince you that it works? would 1 value be sufficient? where do we find the values? </a:t>
            </a:r>
          </a:p>
          <a:p>
            <a:r>
              <a:rPr lang="en-CH" dirty="0"/>
              <a:t>	compute by hand, look it up, fixed points  -- the important is that the source is independent</a:t>
            </a:r>
          </a:p>
          <a:p>
            <a:r>
              <a:rPr lang="en-CH" dirty="0"/>
              <a:t>	would writing the function, running it, then using the output as a test value be meaningful? only to avoid regressions</a:t>
            </a:r>
          </a:p>
          <a:p>
            <a:r>
              <a:rPr lang="en-CH" dirty="0"/>
              <a:t>Corner cases: x = 0, x= 1</a:t>
            </a:r>
          </a:p>
          <a:p>
            <a:r>
              <a:rPr lang="en-CH" dirty="0"/>
              <a:t>Error cases (r&lt;=0, r&gt;=4, x&lt;0, x&gt;1)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Remember to import pytest!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5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53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93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0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how to test, but what is a good test? and 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Testing scientific code</a:t>
            </a:r>
            <a:br>
              <a:rPr lang="en-US" sz="5400" dirty="0"/>
            </a:br>
            <a:r>
              <a:rPr lang="en-US" sz="4800" dirty="0"/>
              <a:t>Because you’re worth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/>
              <a:t>Pietro Berkes and Lisa Schwetlick</a:t>
            </a:r>
            <a:endParaRPr lang="en-GB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Typically,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simple, general case</a:t>
            </a:r>
          </a:p>
          <a:p>
            <a:pPr lvl="1"/>
            <a:r>
              <a:rPr lang="en-US" dirty="0"/>
              <a:t>Take a realistic scenario for your code, try to reduce it to the simplest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59696" y="3285674"/>
            <a:ext cx="57606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urier New"/>
                <a:cs typeface="Courier New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urier New"/>
                <a:cs typeface="Courier New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output == expected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70040" y="2623585"/>
            <a:ext cx="50405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 New"/>
                <a:cs typeface="Courier New"/>
              </a:rPr>
              <a:t>test_lower_empty_string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  <a:t># Given</a:t>
            </a:r>
            <a:b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string = </a:t>
            </a:r>
            <a:r>
              <a:rPr lang="en-US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expected = </a:t>
            </a:r>
            <a:r>
              <a:rPr lang="en-US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  <a:t># When</a:t>
            </a:r>
            <a:b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output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cs typeface="Courier New"/>
              </a:rPr>
              <a:t>string.lower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  <a:t># Then</a:t>
            </a:r>
            <a:b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output == expected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76960" y="1829058"/>
            <a:ext cx="928903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urier New"/>
                <a:cs typeface="Courier New"/>
              </a:rPr>
              <a:t>test_lower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Given</a:t>
            </a:r>
            <a:b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Each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 test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case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is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 a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tuple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 of (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input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,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expected_result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)</a:t>
            </a:r>
            <a:b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= [(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pl-PL" sz="1600" dirty="0" err="1">
                <a:solidFill>
                  <a:srgbClr val="8B2252"/>
                </a:solidFill>
                <a:latin typeface="Courier New"/>
                <a:cs typeface="Courier New"/>
              </a:rPr>
              <a:t>HeLlO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8B2252"/>
                </a:solidFill>
                <a:latin typeface="Courier New"/>
                <a:cs typeface="Courier New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'hello </a:t>
            </a:r>
            <a:r>
              <a:rPr lang="pl-PL" sz="1600" dirty="0" err="1">
                <a:solidFill>
                  <a:srgbClr val="8B2252"/>
                </a:solidFill>
                <a:latin typeface="Courier New"/>
                <a:cs typeface="Courier New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)]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sz="1600" dirty="0">
                <a:solidFill>
                  <a:srgbClr val="7F007F"/>
                </a:solidFill>
                <a:latin typeface="Courier New"/>
                <a:cs typeface="Courier New"/>
              </a:rPr>
              <a:t>for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string,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expected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1600" dirty="0">
                <a:solidFill>
                  <a:srgbClr val="7F007F"/>
                </a:solidFill>
                <a:latin typeface="Courier New"/>
                <a:cs typeface="Courier New"/>
              </a:rPr>
              <a:t>in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When</a:t>
            </a:r>
            <a:b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string.lower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# Then</a:t>
            </a:r>
            <a:b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sz="1600" dirty="0" err="1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==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expected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pl-PL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Look at the logistic function</a:t>
            </a:r>
          </a:p>
          <a:p>
            <a:r>
              <a:rPr lang="en-CH" dirty="0"/>
              <a:t>or, in Python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What should we test?</a:t>
            </a:r>
          </a:p>
          <a:p>
            <a:pPr lvl="1"/>
            <a:r>
              <a:rPr lang="en-CH" dirty="0"/>
              <a:t>Generic</a:t>
            </a:r>
          </a:p>
          <a:p>
            <a:pPr lvl="1"/>
            <a:r>
              <a:rPr lang="en-CH" dirty="0"/>
              <a:t>Corner cases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/>
              <p:nvPr/>
            </p:nvSpPr>
            <p:spPr>
              <a:xfrm>
                <a:off x="5519936" y="1382674"/>
                <a:ext cx="4641031" cy="710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6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0ECC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1382674"/>
                <a:ext cx="4641031" cy="710964"/>
              </a:xfrm>
              <a:prstGeom prst="rect">
                <a:avLst/>
              </a:prstGeom>
              <a:blipFill>
                <a:blip r:embed="rId3"/>
                <a:stretch>
                  <a:fillRect l="-1362" b="-122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9581F4-A085-BBD5-ABF9-F41140A8BE75}"/>
              </a:ext>
            </a:extLst>
          </p:cNvPr>
          <p:cNvSpPr txBox="1"/>
          <p:nvPr/>
        </p:nvSpPr>
        <p:spPr>
          <a:xfrm>
            <a:off x="1631504" y="2568371"/>
            <a:ext cx="93588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r):</a:t>
            </a: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""" Compute the logistic map for a given value of x and r. """</a:t>
            </a:r>
            <a:endParaRPr lang="en-US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* x * (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x)</a:t>
            </a:r>
          </a:p>
          <a:p>
            <a:b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</a:br>
            <a:endParaRPr lang="en-US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882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In the testing_project repository, create a new file logistic.py and implement the logistic function,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(x, r)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endParaRPr lang="en-CH" dirty="0"/>
          </a:p>
          <a:p>
            <a:r>
              <a:rPr lang="en-CH" dirty="0"/>
              <a:t>Write one test for generic cases using a foor-loop pattern </a:t>
            </a:r>
            <a:br>
              <a:rPr lang="en-CH" dirty="0"/>
            </a:br>
            <a:r>
              <a:rPr lang="en-CH" dirty="0"/>
              <a:t>(in what file?):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x=0.5, r=2 =&gt; f(x, r)=0.5</a:t>
            </a:r>
            <a:endParaRPr lang="en-GB" dirty="0"/>
          </a:p>
          <a:p>
            <a:pPr lvl="1"/>
            <a:endParaRPr lang="en-CH" dirty="0"/>
          </a:p>
          <a:p>
            <a:r>
              <a:rPr lang="en-CH" dirty="0"/>
              <a:t>Write one test for specific cases using a foor-loop pattern: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x=0, r=1.1 =&gt; f(x, r)=0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x=1, r=3.7 =&gt; f(x, r)=0</a:t>
            </a: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4FDF2-9EFC-3617-F27E-D96625A4F58F}"/>
              </a:ext>
            </a:extLst>
          </p:cNvPr>
          <p:cNvSpPr txBox="1"/>
          <p:nvPr/>
        </p:nvSpPr>
        <p:spPr>
          <a:xfrm>
            <a:off x="8732463" y="3369208"/>
            <a:ext cx="239441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idea: give the second test, let them do the first</a:t>
            </a:r>
          </a:p>
        </p:txBody>
      </p:sp>
    </p:spTree>
    <p:extLst>
      <p:ext uri="{BB962C8B-B14F-4D97-AF65-F5344CB8AC3E}">
        <p14:creationId xmlns:p14="http://schemas.microsoft.com/office/powerpoint/2010/main" val="27027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5FE-64F9-7515-3D6B-EBC064AC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for-loop pattern can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202A-2D6A-E117-3B1C-B907E43C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802416" cy="4692179"/>
          </a:xfrm>
        </p:spPr>
        <p:txBody>
          <a:bodyPr/>
          <a:lstStyle/>
          <a:p>
            <a:r>
              <a:rPr lang="en-CH" dirty="0"/>
              <a:t>It is repetitive to write the for-loop pattern</a:t>
            </a:r>
          </a:p>
          <a:p>
            <a:r>
              <a:rPr lang="en-CH" dirty="0"/>
              <a:t>If one of the cases break, it can be complicated to figure out which one</a:t>
            </a:r>
          </a:p>
          <a:p>
            <a:endParaRPr lang="en-CH" dirty="0"/>
          </a:p>
          <a:p>
            <a:r>
              <a:rPr lang="en-CH" dirty="0"/>
              <a:t>pytest has many helpers for simplifying common testing cases!</a:t>
            </a:r>
          </a:p>
          <a:p>
            <a:r>
              <a:rPr lang="en-CH" dirty="0"/>
              <a:t>One of them is the </a:t>
            </a:r>
            <a:r>
              <a:rPr lang="en-CH" sz="2400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decorator, that simplifies running the same test with multiple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23B6-B56C-1900-F1A5-56D1EB71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90F-4E68-F97D-6EBE-30FC5A1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47188-3B13-06EB-9F82-871B4BF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Simple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4007768" y="2276872"/>
            <a:ext cx="41764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&gt;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6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A7B59-26C6-8C38-31F3-3B009E499158}"/>
              </a:ext>
            </a:extLst>
          </p:cNvPr>
          <p:cNvGrpSpPr/>
          <p:nvPr/>
        </p:nvGrpSpPr>
        <p:grpSpPr>
          <a:xfrm>
            <a:off x="2088486" y="1461736"/>
            <a:ext cx="8015028" cy="2407123"/>
            <a:chOff x="1446094" y="1628799"/>
            <a:chExt cx="8015028" cy="24071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D3C2-DB03-9E54-E028-33A0201FC56D}"/>
                </a:ext>
              </a:extLst>
            </p:cNvPr>
            <p:cNvSpPr txBox="1"/>
            <p:nvPr/>
          </p:nvSpPr>
          <p:spPr>
            <a:xfrm>
              <a:off x="1446094" y="2665858"/>
              <a:ext cx="801502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27CDAF-679E-E135-6A71-B40F85431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77640E-7040-62CE-B277-1AE30619A30A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91E4FA-51C1-7C7F-4EA8-6C9954DD3F8C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variables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2568498-58E3-2FC5-07CB-B4472D6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3533D4-CD8C-94FC-CA14-A816A501E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3AA68-4511-712D-264A-722F67CB0763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82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F77C59-221A-654C-CC98-6C155A4A333E}"/>
              </a:ext>
            </a:extLst>
          </p:cNvPr>
          <p:cNvGrpSpPr/>
          <p:nvPr/>
        </p:nvGrpSpPr>
        <p:grpSpPr>
          <a:xfrm>
            <a:off x="2088486" y="1461736"/>
            <a:ext cx="8015028" cy="2407123"/>
            <a:chOff x="1446094" y="1628799"/>
            <a:chExt cx="8015028" cy="24071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82E506-A5E0-59CB-3649-19071CBB58B5}"/>
                </a:ext>
              </a:extLst>
            </p:cNvPr>
            <p:cNvSpPr txBox="1"/>
            <p:nvPr/>
          </p:nvSpPr>
          <p:spPr>
            <a:xfrm>
              <a:off x="1446094" y="2665858"/>
              <a:ext cx="801502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D739A1-3EE3-98D5-EB71-C9B0113EA85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E7448E-924B-25D5-F1A9-59F0A8D09B54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156F57-E1C4-D8A5-DCDF-605AF497AC27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variables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7720504-C58C-C2B1-23A5-85529E10E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DAD8B00-AA66-799E-37F5-2BC4CF42C7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AC81B-7620-F8C6-AF9D-35B30B2A3F12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AA7F531-1E60-26D4-D8B8-80BB48A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3" y="4268852"/>
            <a:ext cx="8051471" cy="1752436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037134" y="5192821"/>
            <a:ext cx="144016" cy="60833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C458D-303D-2CC4-EAA9-F70C964BAF86}"/>
              </a:ext>
            </a:extLst>
          </p:cNvPr>
          <p:cNvSpPr txBox="1"/>
          <p:nvPr/>
        </p:nvSpPr>
        <p:spPr>
          <a:xfrm>
            <a:off x="9336360" y="5035323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815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Introduction to testing project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F958C-382D-80EE-A4BA-C608A1680553}"/>
              </a:ext>
            </a:extLst>
          </p:cNvPr>
          <p:cNvSpPr txBox="1"/>
          <p:nvPr/>
        </p:nvSpPr>
        <p:spPr>
          <a:xfrm>
            <a:off x="3581400" y="3429000"/>
            <a:ext cx="525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/>
              <a:t>Fork repository XXX</a:t>
            </a:r>
          </a:p>
        </p:txBody>
      </p:sp>
    </p:spTree>
    <p:extLst>
      <p:ext uri="{BB962C8B-B14F-4D97-AF65-F5344CB8AC3E}">
        <p14:creationId xmlns:p14="http://schemas.microsoft.com/office/powerpoint/2010/main" val="233102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Example with multiple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AE312-03C8-E972-96D9-41CD5B51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This is a more typical case with several input values and the expected result of the test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2531604" y="2780928"/>
            <a:ext cx="71287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a, b, expected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result = b * a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</p:spTree>
    <p:extLst>
      <p:ext uri="{BB962C8B-B14F-4D97-AF65-F5344CB8AC3E}">
        <p14:creationId xmlns:p14="http://schemas.microsoft.com/office/powerpoint/2010/main" val="687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BE7448E-924B-25D5-F1A9-59F0A8D09B54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2E506-A5E0-59CB-3649-19071CBB58B5}"/>
              </a:ext>
            </a:extLst>
          </p:cNvPr>
          <p:cNvSpPr txBox="1"/>
          <p:nvPr/>
        </p:nvSpPr>
        <p:spPr>
          <a:xfrm>
            <a:off x="719372" y="2372878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test will be run 2 times, with a=1, b='hi', expected='hi'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and a=2, b='no', expected='nono'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D739A1-3EE3-98D5-EB71-C9B0113EA853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AD8B00-AA66-799E-37F5-2BC4CF42C728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AC81B-7620-F8C6-AF9D-35B30B2A3F12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9E6F6-98CB-0334-CC81-C99F39A1E774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66B0-D24F-A2A4-DA2A-6EC9C3EBF1E6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77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139183-50A2-88EE-7D41-9F1003546DE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15" b="-1615"/>
          <a:stretch/>
        </p:blipFill>
        <p:spPr>
          <a:xfrm>
            <a:off x="766285" y="4377806"/>
            <a:ext cx="8523555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264352" y="5513086"/>
            <a:ext cx="144016" cy="3651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092A8-FD85-D09A-014D-F18306CA88E7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DB9F7-5A1F-E12F-CBBD-021E5E924CAF}"/>
              </a:ext>
            </a:extLst>
          </p:cNvPr>
          <p:cNvSpPr txBox="1"/>
          <p:nvPr/>
        </p:nvSpPr>
        <p:spPr>
          <a:xfrm>
            <a:off x="719372" y="2372878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test will be run 2 times, with a=1, b='hi', expected='hi'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and a=2, b='no', expected='nono'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50193-B60D-8435-745D-B1D95D5E2901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63D57D-43DA-C94E-1C8F-74B4F49485CD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E5F46-5D1D-4962-FAF3-D4320541E6C7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6786-DE03-95E8-A413-1A8D97ABCD01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B347DC-296B-F69F-E478-F7DA43F46ACE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0BBF3-D738-D7CB-DD95-728A710EFB13}"/>
              </a:ext>
            </a:extLst>
          </p:cNvPr>
          <p:cNvSpPr txBox="1"/>
          <p:nvPr/>
        </p:nvSpPr>
        <p:spPr>
          <a:xfrm>
            <a:off x="9485272" y="5175077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181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the test with the generic cases for the logistic map using parametrize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Reference example for the corner cases: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685D-5F30-690F-8B95-F91A27FCE8D5}"/>
              </a:ext>
            </a:extLst>
          </p:cNvPr>
          <p:cNvSpPr txBox="1"/>
          <p:nvPr/>
        </p:nvSpPr>
        <p:spPr>
          <a:xfrm>
            <a:off x="3046476" y="3428999"/>
            <a:ext cx="60990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'x, r,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3.7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test_f_special_x_values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r, expected):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f(x, r)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assert_allclose(result, expected)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2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65125"/>
            <a:ext cx="10586392" cy="903635"/>
          </a:xfrm>
        </p:spPr>
        <p:txBody>
          <a:bodyPr>
            <a:normAutofit/>
          </a:bodyPr>
          <a:lstStyle/>
          <a:p>
            <a:r>
              <a:rPr lang="en-US" dirty="0"/>
              <a:t>Hands-on! Simulate a population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484785"/>
            <a:ext cx="8633574" cy="4118906"/>
          </a:xfrm>
        </p:spPr>
        <p:txBody>
          <a:bodyPr>
            <a:normAutofit fontScale="92500"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GB" dirty="0"/>
              <a:t>Implement a function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dirty="0"/>
              <a:t> iterations.</a:t>
            </a:r>
            <a:br>
              <a:rPr lang="en-GB" dirty="0"/>
            </a:br>
            <a:r>
              <a:rPr lang="en-GB" dirty="0"/>
              <a:t>Write tests for the following cases: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x=0.1, r=2.2, it=1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r)=[0.1, 0.198]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x=0.2, r=3.4, it=4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r)=[0.2, 0.544, 0.843418, 0.449019, 0.841163]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x=0.5, r=2, it=3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r)=[0.5, 0.5, 0.5]</a:t>
            </a: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Import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plot_trajectory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plot_logistic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module and use it to visualize the trajectories generated by your code. </a:t>
            </a:r>
            <a:br>
              <a:rPr lang="en-GB" dirty="0"/>
            </a:br>
            <a:r>
              <a:rPr lang="en-GB" dirty="0"/>
              <a:t>Try with values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r&lt;3</a:t>
            </a:r>
            <a:r>
              <a:rPr lang="en-GB" dirty="0"/>
              <a:t>,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89A8C-4C0B-53C4-6DCA-74857186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8" y="1364770"/>
            <a:ext cx="2961420" cy="3010674"/>
          </a:xfrm>
          <a:prstGeom prst="rect">
            <a:avLst/>
          </a:prstGeom>
        </p:spPr>
      </p:pic>
      <p:pic>
        <p:nvPicPr>
          <p:cNvPr id="9" name="Picture 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0691BAD-1DA6-C658-40B7-FF1C7DE9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54" y="4407778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3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</a:t>
            </a:r>
            <a:r>
              <a:rPr lang="de-DE" sz="3600" dirty="0" err="1"/>
              <a:t>recovering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parameters</a:t>
            </a:r>
            <a:endParaRPr lang="en-CH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7385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755798-BB90-1C8B-5AA4-D8D856FD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7687F-0CDE-C435-8F7C-C35A856F221F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A7E5-8A77-1203-CE60-44F7547A3B08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9D77E-1DCF-1E89-63D7-DCE9A3111406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F81ED7-3114-0669-FED8-D4D90EDBF6F8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6A2E-EF80-2363-E84C-2E28C0C29F08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C59B2-4A4B-D38B-A0EF-38C299F54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4B69F-6B79-2D6E-3B00-A2323D692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4C526C8A-FE68-4230-AC40-2777907A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</a:t>
            </a:r>
            <a:r>
              <a:rPr lang="de-DE" sz="3600" dirty="0" err="1"/>
              <a:t>recovering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00030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0531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Recover the population growth, 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/>
              <a:t>In the module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logistic_fit</a:t>
            </a:r>
            <a:r>
              <a:rPr lang="en-CH" dirty="0"/>
              <a:t>, we implemented a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/>
              <a:t> that, given a population trajectory, finds the value of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/>
              <a:t> that generated it</a:t>
            </a:r>
          </a:p>
          <a:p>
            <a:pPr lvl="1"/>
            <a:endParaRPr lang="en-CH" dirty="0">
              <a:cs typeface="Consolas" panose="020B0609020204030204" pitchFamily="49" charset="0"/>
            </a:endParaRPr>
          </a:p>
          <a:p>
            <a:pPr lvl="1"/>
            <a:r>
              <a:rPr lang="en-CH" dirty="0">
                <a:cs typeface="Consolas" panose="020B0609020204030204" pitchFamily="49" charset="0"/>
              </a:rPr>
              <a:t>For example: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1236F-1BBF-CB73-565C-18B1BF6268A6}"/>
              </a:ext>
            </a:extLst>
          </p:cNvPr>
          <p:cNvSpPr txBox="1"/>
          <p:nvPr/>
        </p:nvSpPr>
        <p:spPr>
          <a:xfrm>
            <a:off x="2423592" y="3284984"/>
            <a:ext cx="78710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120696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>
                <a:cs typeface="Consolas" panose="020B0609020204030204" pitchFamily="49" charset="0"/>
              </a:rPr>
              <a:t>Write a test for the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using the parameters recovering pattern</a:t>
            </a:r>
          </a:p>
          <a:p>
            <a:pPr lvl="1"/>
            <a:r>
              <a:rPr lang="en-CH" dirty="0">
                <a:cs typeface="Consolas" panose="020B0609020204030204" pitchFamily="49" charset="0"/>
              </a:rPr>
              <a:t>The test should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Set a initial value for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CH" dirty="0">
                <a:cs typeface="Consolas" panose="020B0609020204030204" pitchFamily="49" charset="0"/>
              </a:rPr>
              <a:t> and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Use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CH" dirty="0">
                <a:cs typeface="Consolas" panose="020B0609020204030204" pitchFamily="49" charset="0"/>
              </a:rPr>
              <a:t> to generate a </a:t>
            </a:r>
            <a:r>
              <a:rPr lang="en-CH" dirty="0"/>
              <a:t>population trajectory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Pass the population trajectory to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and collect the result parameters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Check that the fitted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>
                <a:cs typeface="Consolas" panose="020B0609020204030204" pitchFamily="49" charset="0"/>
              </a:rPr>
              <a:t> is close enough to the original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919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/>
              <a:t>or </a:t>
            </a:r>
            <a:r>
              <a:rPr lang="en-US" dirty="0"/>
              <a:t>checking</a:t>
            </a:r>
            <a:r>
              <a:rPr lang="en-DE"/>
              <a:t> </a:t>
            </a:r>
            <a:r>
              <a:rPr lang="en-DE" dirty="0"/>
              <a:t>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44" y="3726302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1199456" y="3697487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2283630" y="4748952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Write a randomized test that checks that</a:t>
            </a:r>
            <a:r>
              <a:rPr lang="en-US" dirty="0"/>
              <a:t> </a:t>
            </a:r>
            <a:r>
              <a:rPr lang="en-US" dirty="0" err="1"/>
              <a:t>fit_r</a:t>
            </a:r>
            <a:r>
              <a:rPr lang="en-US" dirty="0"/>
              <a:t> can recover r for any random value of x0 and r.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FDE9A-CD60-49DA-1095-B9D4C9317D98}"/>
              </a:ext>
            </a:extLst>
          </p:cNvPr>
          <p:cNvSpPr txBox="1"/>
          <p:nvPr/>
        </p:nvSpPr>
        <p:spPr>
          <a:xfrm>
            <a:off x="8732463" y="3369208"/>
            <a:ext cx="239441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533564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5F193-1C7A-9F7D-762C-73AB4586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2567608" y="2324100"/>
            <a:ext cx="7272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8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8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8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04B45F-B077-D2E2-B18D-D9B36954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34CF81-0DCF-4D6D-7B41-190B6682A1AF}"/>
              </a:ext>
            </a:extLst>
          </p:cNvPr>
          <p:cNvSpPr txBox="1"/>
          <p:nvPr/>
        </p:nvSpPr>
        <p:spPr>
          <a:xfrm>
            <a:off x="6673778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00B050"/>
                </a:solidFill>
              </a:rPr>
              <a:t>reproduction</a:t>
            </a:r>
          </a:p>
          <a:p>
            <a:pPr algn="ctr"/>
            <a:r>
              <a:rPr lang="en-CH" sz="2000" dirty="0">
                <a:solidFill>
                  <a:srgbClr val="00B050"/>
                </a:solidFill>
              </a:rPr>
              <a:t>dominates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23170-5E88-24C8-68D0-4186229F6E64}"/>
              </a:ext>
            </a:extLst>
          </p:cNvPr>
          <p:cNvSpPr/>
          <p:nvPr/>
        </p:nvSpPr>
        <p:spPr>
          <a:xfrm>
            <a:off x="7763109" y="2167265"/>
            <a:ext cx="769911" cy="3244856"/>
          </a:xfrm>
          <a:prstGeom prst="rect">
            <a:avLst/>
          </a:prstGeom>
          <a:solidFill>
            <a:srgbClr val="0ECC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571084-374F-1A8B-7822-3DE5E16B7210}"/>
              </a:ext>
            </a:extLst>
          </p:cNvPr>
          <p:cNvSpPr/>
          <p:nvPr/>
        </p:nvSpPr>
        <p:spPr>
          <a:xfrm>
            <a:off x="10235716" y="2177859"/>
            <a:ext cx="769911" cy="3244856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BEC5E-B41D-052E-9852-8974E3E5B5AE}"/>
              </a:ext>
            </a:extLst>
          </p:cNvPr>
          <p:cNvSpPr txBox="1"/>
          <p:nvPr/>
        </p:nvSpPr>
        <p:spPr>
          <a:xfrm>
            <a:off x="9192344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FF0000"/>
                </a:solidFill>
              </a:rPr>
              <a:t>starvation</a:t>
            </a:r>
          </a:p>
          <a:p>
            <a:pPr algn="ctr"/>
            <a:r>
              <a:rPr lang="en-CH" sz="2000" dirty="0">
                <a:solidFill>
                  <a:srgbClr val="FF0000"/>
                </a:solidFill>
              </a:rPr>
              <a:t>dominates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4358" y="6300687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D0BEA46E-3A4D-BFBB-FD45-305CFF00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B6A043-1B70-859F-F29D-1833F6A5BACD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CDB619-1593-B020-7801-B19C839D596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AA548-2F38-4589-452B-95F309498FA2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A126-6900-2A5B-5E0D-A4FD9EE31DDE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C7CF1-38E4-430D-110C-30C6102FCF0E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546C18-AFCC-F143-3DBF-ECCE43E4B837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430A5C-E099-6B99-C545-17107DA1D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88E694-C493-6350-844D-5A00298D0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0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/>
              <a:t>b) </a:t>
            </a: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229201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843790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997B-E0EB-BA20-A229-96A0BF9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9527-75D3-BE0E-8C11-6728BB7BA9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9218240" cy="4937760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</a:t>
            </a:r>
            <a:r>
              <a:rPr lang="en-DE" dirty="0"/>
              <a:t> can be used to define custom behavior or plugins. Fixtures can also be defined here, so that they can be used by all tests.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80928"/>
            <a:ext cx="3236867" cy="32368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D42FB-2B16-B04E-14E3-0648E3AAAF06}"/>
              </a:ext>
            </a:extLst>
          </p:cNvPr>
          <p:cNvSpPr txBox="1">
            <a:spLocks/>
          </p:cNvSpPr>
          <p:nvPr/>
        </p:nvSpPr>
        <p:spPr>
          <a:xfrm>
            <a:off x="838200" y="2924944"/>
            <a:ext cx="6471592" cy="30928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onftest_example.py</a:t>
            </a: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 in the repo you forked.  If you rename it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seed 123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b)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</a:t>
            </a:r>
            <a:r>
              <a:rPr lang="en-DE">
                <a:solidFill>
                  <a:schemeClr val="bg1">
                    <a:lumMod val="75000"/>
                  </a:schemeClr>
                </a:solidFill>
              </a:rPr>
              <a:t>console.</a:t>
            </a:r>
            <a:endParaRPr lang="en-DE" dirty="0"/>
          </a:p>
          <a:p>
            <a:pPr marL="274320" lvl="1" indent="0">
              <a:buNone/>
            </a:pPr>
            <a:r>
              <a:rPr lang="en-DE" dirty="0"/>
              <a:t>c)  Add a conftest.py file to set a random seed before each run and make possible </a:t>
            </a:r>
            <a:r>
              <a:rPr lang="en-DE"/>
              <a:t>failures reproducible</a:t>
            </a:r>
            <a:endParaRPr lang="en-DE" dirty="0"/>
          </a:p>
          <a:p>
            <a:pPr marL="274320" lvl="1" indent="0">
              <a:buNone/>
            </a:pPr>
            <a:r>
              <a:rPr lang="en-GB" dirty="0"/>
              <a:t>d)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43334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6047932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a) Use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>
                <a:solidFill>
                  <a:schemeClr val="tx1"/>
                </a:solidFill>
              </a:rPr>
              <a:t> function from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>
                <a:solidFill>
                  <a:schemeClr val="tx1"/>
                </a:solidFill>
              </a:rPr>
              <a:t> module using your implementation of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GB" dirty="0">
                <a:solidFill>
                  <a:schemeClr val="tx1"/>
                </a:solidFill>
              </a:rPr>
              <a:t>b) Write a test that checks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 when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>
                <a:solidFill>
                  <a:schemeClr val="tx1"/>
                </a:solidFill>
              </a:rPr>
              <a:t>. Run the logistic map for 100000 iterations and verify the conditions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future-self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09259" y="1537457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705100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9AF1C-7E48-1467-2658-09B13D8A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9237AD-54E0-2C66-EE30-CA3BCDC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004931-6703-32A5-9410-A16B4A9F0A03}"/>
              </a:ext>
            </a:extLst>
          </p:cNvPr>
          <p:cNvSpPr/>
          <p:nvPr/>
        </p:nvSpPr>
        <p:spPr>
          <a:xfrm>
            <a:off x="8783742" y="4221088"/>
            <a:ext cx="195808" cy="195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42A0-9D72-376C-B2DB-DC03423EC9CF}"/>
              </a:ext>
            </a:extLst>
          </p:cNvPr>
          <p:cNvSpPr txBox="1"/>
          <p:nvPr/>
        </p:nvSpPr>
        <p:spPr>
          <a:xfrm>
            <a:off x="8458509" y="3506080"/>
            <a:ext cx="8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fixed point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3DA6A9F9-D953-79C1-0540-51001A93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79406-2E54-5E3D-B665-C38F1685AB22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2A471B-736D-B463-0AC1-2732023AE0B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72743-1850-3D14-9A76-F200EA98945E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F383D2-CCB0-DF20-9C0D-B8954F2D8ED1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59758-404A-BFF7-486C-21F823C8F2DD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69120-A1D5-09B9-CBA2-BDAC22D4C3E2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7AA628-1541-0D39-3772-D18C4540A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A242E2-06E4-2900-2144-0A59D3A49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56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4087016" y="436510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37AC3-B3AF-7F8E-2D07-161B7280ECA5}"/>
              </a:ext>
            </a:extLst>
          </p:cNvPr>
          <p:cNvSpPr txBox="1"/>
          <p:nvPr/>
        </p:nvSpPr>
        <p:spPr>
          <a:xfrm>
            <a:off x="8732463" y="3369208"/>
            <a:ext cx="239441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Have a chapter with “other useful pytest tools”? with these and tempfile</a:t>
            </a:r>
          </a:p>
        </p:txBody>
      </p:sp>
    </p:spTree>
    <p:extLst>
      <p:ext uri="{BB962C8B-B14F-4D97-AF65-F5344CB8AC3E}">
        <p14:creationId xmlns:p14="http://schemas.microsoft.com/office/powerpoint/2010/main" val="229955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34BDA-7FA0-23F9-0CF1-79F705F6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207568" y="3001145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0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failure: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233064" y="3853497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3197564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507430-DA74-75A8-5809-ACE7BD0D6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scientific code</a:t>
            </a:r>
            <a:b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Because you’re worth it</a:t>
            </a:r>
            <a:endParaRPr lang="en-GB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Pietro Berkes and Lisa Schwetlick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6333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A8000F5-AF38-5763-C141-F8BDA1D3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b="23701"/>
          <a:stretch/>
        </p:blipFill>
        <p:spPr bwMode="auto">
          <a:xfrm>
            <a:off x="18652" y="1"/>
            <a:ext cx="12191980" cy="685799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4000" y="2880032"/>
            <a:ext cx="9144000" cy="1097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CH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974B5-CC32-9E7A-5235-FB95C4B1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6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23CCD5C7-87E7-B4FD-8B30-6E8F0145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60099" y="1218757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EAF96-2E20-D2E1-74AF-8796A6309CE5}"/>
              </a:ext>
            </a:extLst>
          </p:cNvPr>
          <p:cNvSpPr txBox="1"/>
          <p:nvPr/>
        </p:nvSpPr>
        <p:spPr>
          <a:xfrm>
            <a:off x="6942220" y="1702448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50310" y="1687220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3CAC7E-626E-4174-BD00-791535078FA8}"/>
              </a:ext>
            </a:extLst>
          </p:cNvPr>
          <p:cNvSpPr/>
          <p:nvPr/>
        </p:nvSpPr>
        <p:spPr>
          <a:xfrm>
            <a:off x="8610600" y="1756418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95D0F04D-B4CF-2B1E-FD2B-3A78B7D5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4" y="417076"/>
            <a:ext cx="3092853" cy="30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">
            <a:extLst>
              <a:ext uri="{FF2B5EF4-FFF2-40B4-BE49-F238E27FC236}">
                <a16:creationId xmlns:a16="http://schemas.microsoft.com/office/drawing/2014/main" id="{56FA6CB1-BB5B-DFE8-4F3D-17E755CA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20888"/>
            <a:ext cx="3284073" cy="32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09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363272" cy="51371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89C6F-CE3B-D5F8-B7F8-5F1FBB91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any random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15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303337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 : initial population size</a:t>
            </a:r>
          </a:p>
          <a:p>
            <a:r>
              <a:rPr lang="en-US" dirty="0"/>
              <a:t>Iterated function: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39926"/>
            <a:ext cx="3816424" cy="38164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589D-950E-5BEF-49EE-BBC4421D7503}"/>
              </a:ext>
            </a:extLst>
          </p:cNvPr>
          <p:cNvSpPr txBox="1"/>
          <p:nvPr/>
        </p:nvSpPr>
        <p:spPr>
          <a:xfrm>
            <a:off x="5504714" y="3571064"/>
            <a:ext cx="118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converges</a:t>
            </a:r>
          </a:p>
          <a:p>
            <a:pPr algn="ctr"/>
            <a:r>
              <a:rPr lang="en-CH" dirty="0"/>
              <a:t>to fixed 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150851-CF1C-DD3D-6623-17B091B761BA}"/>
              </a:ext>
            </a:extLst>
          </p:cNvPr>
          <p:cNvCxnSpPr>
            <a:cxnSpLocks/>
          </p:cNvCxnSpPr>
          <p:nvPr/>
        </p:nvCxnSpPr>
        <p:spPr>
          <a:xfrm flipH="1">
            <a:off x="5182105" y="4074579"/>
            <a:ext cx="409839" cy="2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11F94-433F-DEA1-55CC-29D5371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3" y="2692781"/>
            <a:ext cx="3337670" cy="339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04A2D-D345-7665-0A89-AB0B70AC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8" y="2692782"/>
            <a:ext cx="3241144" cy="339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F072E-4307-0F8A-15E6-51FC2501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87" y="2692782"/>
            <a:ext cx="3399189" cy="34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950B68-8A91-8F32-29E6-11FED3AF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10442376" cy="1303337"/>
          </a:xfrm>
        </p:spPr>
        <p:txBody>
          <a:bodyPr>
            <a:normAutofit/>
          </a:bodyPr>
          <a:lstStyle/>
          <a:p>
            <a:r>
              <a:rPr lang="en-US" dirty="0"/>
              <a:t>The reproduction rate, r, leads to a variety of population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B643C-B1F0-6CB7-E5F9-AE72FBFBB113}"/>
              </a:ext>
            </a:extLst>
          </p:cNvPr>
          <p:cNvSpPr txBox="1"/>
          <p:nvPr/>
        </p:nvSpPr>
        <p:spPr>
          <a:xfrm>
            <a:off x="1703512" y="191683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fix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03CDC-A205-EC88-B6DC-186694191D3C}"/>
              </a:ext>
            </a:extLst>
          </p:cNvPr>
          <p:cNvSpPr txBox="1"/>
          <p:nvPr/>
        </p:nvSpPr>
        <p:spPr>
          <a:xfrm>
            <a:off x="5267908" y="1924553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oscillations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61CB5-7677-EA2D-0A2C-BF25EDCF899E}"/>
              </a:ext>
            </a:extLst>
          </p:cNvPr>
          <p:cNvSpPr txBox="1"/>
          <p:nvPr/>
        </p:nvSpPr>
        <p:spPr>
          <a:xfrm>
            <a:off x="8832304" y="1970833"/>
            <a:ext cx="19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6347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Tests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63187</TotalTime>
  <Words>4666</Words>
  <Application>Microsoft Macintosh PowerPoint</Application>
  <PresentationFormat>Widescreen</PresentationFormat>
  <Paragraphs>584</Paragraphs>
  <Slides>57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Annie Use Your Telescope</vt:lpstr>
      <vt:lpstr>Arial</vt:lpstr>
      <vt:lpstr>Calibri</vt:lpstr>
      <vt:lpstr>Calibri Light</vt:lpstr>
      <vt:lpstr>Cambria Math</vt:lpstr>
      <vt:lpstr>Consolas</vt:lpstr>
      <vt:lpstr>Courier New</vt:lpstr>
      <vt:lpstr>Gill Sans MT</vt:lpstr>
      <vt:lpstr>JetBrains Mono</vt:lpstr>
      <vt:lpstr>Menlo</vt:lpstr>
      <vt:lpstr>Wingdings 3</vt:lpstr>
      <vt:lpstr>Office Theme</vt:lpstr>
      <vt:lpstr>PowerPoint Presentation</vt:lpstr>
      <vt:lpstr>PowerPoint Presentation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Hands-on!</vt:lpstr>
      <vt:lpstr>The for-loop pattern can be improved</vt:lpstr>
      <vt:lpstr>Simple example</vt:lpstr>
      <vt:lpstr>Simple example, with the parametrize decorator</vt:lpstr>
      <vt:lpstr>Simple example, with the parametrize decorator</vt:lpstr>
      <vt:lpstr>Example with multiple values</vt:lpstr>
      <vt:lpstr>Same example, with the parametrize decorator</vt:lpstr>
      <vt:lpstr>Same example, with the parametrize decorator</vt:lpstr>
      <vt:lpstr>Hands-on!</vt:lpstr>
      <vt:lpstr>Hands-on! Simulate a population over time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Hands-on! Recover the population growth, r</vt:lpstr>
      <vt:lpstr>Hands-on!</vt:lpstr>
      <vt:lpstr>Randomness in Testing</vt:lpstr>
      <vt:lpstr>Random Seeds and Reproducibility</vt:lpstr>
      <vt:lpstr>Hands On!</vt:lpstr>
      <vt:lpstr>A Pytest Solution</vt:lpstr>
      <vt:lpstr>Pytest</vt:lpstr>
      <vt:lpstr>Fixtures (minimal solution)</vt:lpstr>
      <vt:lpstr>Hands On!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Thank you!</vt:lpstr>
      <vt:lpstr>PowerPoint Presentation</vt:lpstr>
      <vt:lpstr>Marking tests (xfail)</vt:lpstr>
      <vt:lpstr>Marking tests (skip)</vt:lpstr>
      <vt:lpstr>Marking tests with custom markers</vt:lpstr>
      <vt:lpstr>PowerPoint Presentation</vt:lpstr>
      <vt:lpstr>PowerPoint Presentation</vt:lpstr>
      <vt:lpstr>PowerPoint Presentation</vt:lpstr>
      <vt:lpstr>Example: eigenvector decomposition</vt:lpstr>
      <vt:lpstr>Hands On!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1236</cp:revision>
  <cp:lastPrinted>2018-09-04T04:56:03Z</cp:lastPrinted>
  <dcterms:created xsi:type="dcterms:W3CDTF">2010-10-01T16:09:12Z</dcterms:created>
  <dcterms:modified xsi:type="dcterms:W3CDTF">2023-08-13T18:07:23Z</dcterms:modified>
</cp:coreProperties>
</file>